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>
      <p:cViewPr varScale="1">
        <p:scale>
          <a:sx n="82" d="100"/>
          <a:sy n="82" d="100"/>
        </p:scale>
        <p:origin x="2136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2019/4/8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35496"/>
            <a:ext cx="6858000" cy="1388184"/>
          </a:xfrm>
          <a:solidFill>
            <a:schemeClr val="accent2">
              <a:lumMod val="75000"/>
            </a:schemeClr>
          </a:solidFill>
        </p:spPr>
        <p:txBody>
          <a:bodyPr lIns="90000">
            <a:norm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AR楷書体M印刷標準字体" panose="03000609000000000000" pitchFamily="65" charset="-128"/>
                <a:ea typeface="AR楷書体M印刷標準字体" panose="03000609000000000000" pitchFamily="65" charset="-128"/>
              </a:rPr>
              <a:t>真の経営者となるための勉強会　</a:t>
            </a:r>
            <a:br>
              <a:rPr lang="en-US" altLang="ja-JP" sz="2000" dirty="0">
                <a:solidFill>
                  <a:schemeClr val="bg1"/>
                </a:solidFill>
                <a:latin typeface="AR楷書体M印刷標準字体" panose="03000609000000000000" pitchFamily="65" charset="-128"/>
                <a:ea typeface="AR楷書体M印刷標準字体" panose="03000609000000000000" pitchFamily="65" charset="-128"/>
              </a:rPr>
            </a:br>
            <a:r>
              <a:rPr lang="ja-JP" altLang="ja-JP" sz="3600" b="1" dirty="0">
                <a:solidFill>
                  <a:schemeClr val="bg1"/>
                </a:solidFill>
                <a:latin typeface="AR楷書体M印刷標準字体" panose="03000609000000000000" pitchFamily="65" charset="-128"/>
                <a:ea typeface="AR楷書体M印刷標準字体" panose="03000609000000000000" pitchFamily="65" charset="-128"/>
              </a:rPr>
              <a:t>「</a:t>
            </a:r>
            <a:r>
              <a:rPr lang="ja-JP" altLang="en-US" sz="3600" b="1" dirty="0">
                <a:solidFill>
                  <a:schemeClr val="bg1"/>
                </a:solidFill>
                <a:latin typeface="AR楷書体M印刷標準字体" panose="03000609000000000000" pitchFamily="65" charset="-128"/>
                <a:ea typeface="AR楷書体M印刷標準字体" panose="03000609000000000000" pitchFamily="65" charset="-128"/>
              </a:rPr>
              <a:t>東京芳志の会２</a:t>
            </a:r>
            <a:r>
              <a:rPr lang="ja-JP" altLang="ja-JP" sz="3600" b="1" dirty="0">
                <a:solidFill>
                  <a:schemeClr val="bg1"/>
                </a:solidFill>
                <a:latin typeface="AR楷書体M印刷標準字体" panose="03000609000000000000" pitchFamily="65" charset="-128"/>
                <a:ea typeface="AR楷書体M印刷標準字体" panose="03000609000000000000" pitchFamily="65" charset="-128"/>
              </a:rPr>
              <a:t>」</a:t>
            </a:r>
            <a:br>
              <a:rPr lang="en-US" altLang="ja-JP" sz="5300" b="1" dirty="0">
                <a:solidFill>
                  <a:schemeClr val="bg1"/>
                </a:solidFill>
                <a:latin typeface="AR楷書体M印刷標準字体" panose="03000609000000000000" pitchFamily="65" charset="-128"/>
                <a:ea typeface="AR楷書体M印刷標準字体" panose="03000609000000000000" pitchFamily="65" charset="-128"/>
              </a:rPr>
            </a:br>
            <a:r>
              <a:rPr lang="ja-JP" altLang="en-US" sz="2000" b="1" dirty="0">
                <a:solidFill>
                  <a:schemeClr val="bg1"/>
                </a:solidFill>
                <a:latin typeface="AR楷書体M印刷標準字体" panose="03000609000000000000" pitchFamily="65" charset="-128"/>
                <a:ea typeface="AR楷書体M印刷標準字体" panose="03000609000000000000" pitchFamily="65" charset="-128"/>
              </a:rPr>
              <a:t>開講のご案内</a:t>
            </a:r>
            <a:endParaRPr lang="ja-JP" altLang="ja-JP" sz="2000" b="1" dirty="0">
              <a:solidFill>
                <a:schemeClr val="bg1"/>
              </a:solidFill>
              <a:latin typeface="AR楷書体M印刷標準字体" panose="03000609000000000000" pitchFamily="65" charset="-128"/>
              <a:ea typeface="AR楷書体M印刷標準字体" panose="03000609000000000000" pitchFamily="65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-27384" y="1508694"/>
            <a:ext cx="6858000" cy="252000"/>
          </a:xfrm>
          <a:prstGeom prst="rect">
            <a:avLst/>
          </a:prstGeom>
          <a:gradFill flip="none" rotWithShape="1">
            <a:gsLst>
              <a:gs pos="17000">
                <a:schemeClr val="accent2">
                  <a:lumMod val="40000"/>
                  <a:lumOff val="60000"/>
                </a:schemeClr>
              </a:gs>
              <a:gs pos="44000">
                <a:schemeClr val="accent2">
                  <a:lumMod val="75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10800000" scaled="0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■趣旨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1896" y="1763688"/>
            <a:ext cx="615144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50" b="1" dirty="0"/>
              <a:t>目的：</a:t>
            </a:r>
            <a:endParaRPr lang="en-US" altLang="ja-JP" sz="1050" b="1" dirty="0"/>
          </a:p>
          <a:p>
            <a:r>
              <a:rPr lang="ja-JP" altLang="en-US" sz="1050" dirty="0"/>
              <a:t>　　　　</a:t>
            </a:r>
            <a:r>
              <a:rPr lang="ja-JP" altLang="ja-JP" sz="1050" dirty="0"/>
              <a:t>環境変化の激しい中、経営の原理原則、経営の実践を学び、持続発展する企業、</a:t>
            </a:r>
            <a:endParaRPr lang="en-US" altLang="ja-JP" sz="1050" dirty="0"/>
          </a:p>
          <a:p>
            <a:r>
              <a:rPr lang="ja-JP" altLang="en-US" sz="1050" dirty="0"/>
              <a:t>　　　　真の</a:t>
            </a:r>
            <a:r>
              <a:rPr lang="ja-JP" altLang="ja-JP" sz="1050" dirty="0"/>
              <a:t>経営者となることを目的とする。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27384" y="3668934"/>
            <a:ext cx="6858000" cy="252000"/>
          </a:xfrm>
          <a:prstGeom prst="rect">
            <a:avLst/>
          </a:prstGeom>
          <a:gradFill flip="none" rotWithShape="1">
            <a:gsLst>
              <a:gs pos="17000">
                <a:schemeClr val="accent2">
                  <a:lumMod val="40000"/>
                  <a:lumOff val="60000"/>
                </a:schemeClr>
              </a:gs>
              <a:gs pos="44000">
                <a:schemeClr val="accent2">
                  <a:lumMod val="75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10800000" scaled="0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■</a:t>
            </a:r>
            <a:r>
              <a:rPr lang="en-US" altLang="ja-JP" sz="1200" b="1" dirty="0">
                <a:solidFill>
                  <a:schemeClr val="bg1"/>
                </a:solidFill>
              </a:rPr>
              <a:t>2019</a:t>
            </a:r>
            <a:r>
              <a:rPr lang="ja-JP" altLang="en-US" sz="1200" b="1" dirty="0">
                <a:solidFill>
                  <a:schemeClr val="bg1"/>
                </a:solidFill>
              </a:rPr>
              <a:t>年度</a:t>
            </a:r>
            <a:r>
              <a:rPr lang="ja-JP" altLang="ja-JP" sz="1200" b="1" dirty="0">
                <a:solidFill>
                  <a:schemeClr val="bg1"/>
                </a:solidFill>
              </a:rPr>
              <a:t>予定</a:t>
            </a:r>
            <a:endParaRPr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1815" y="3998158"/>
            <a:ext cx="385394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/>
              <a:t>2019</a:t>
            </a:r>
            <a:r>
              <a:rPr lang="ja-JP" altLang="en-US" sz="1100" dirty="0"/>
              <a:t>年　　　　　　　　　　　　　　　</a:t>
            </a:r>
            <a:r>
              <a:rPr lang="en-US" altLang="ja-JP" sz="1100" dirty="0"/>
              <a:t>2020</a:t>
            </a:r>
            <a:r>
              <a:rPr lang="ja-JP" altLang="en-US" sz="1100" dirty="0"/>
              <a:t>年</a:t>
            </a:r>
            <a:endParaRPr lang="en-US" altLang="ja-JP" sz="1100" dirty="0"/>
          </a:p>
          <a:p>
            <a:r>
              <a:rPr lang="ja-JP" altLang="en-US" sz="1100" dirty="0"/>
              <a:t>　</a:t>
            </a:r>
            <a:r>
              <a:rPr lang="en-US" altLang="ja-JP" sz="1100" dirty="0"/>
              <a:t>6</a:t>
            </a:r>
            <a:r>
              <a:rPr lang="ja-JP" altLang="ja-JP" sz="1100" dirty="0"/>
              <a:t>月</a:t>
            </a:r>
            <a:r>
              <a:rPr lang="en-US" altLang="ja-JP" sz="1100" dirty="0"/>
              <a:t>13</a:t>
            </a:r>
            <a:r>
              <a:rPr lang="ja-JP" altLang="ja-JP" sz="1100" dirty="0"/>
              <a:t>日</a:t>
            </a:r>
            <a:r>
              <a:rPr lang="ja-JP" altLang="en-US" sz="1100" dirty="0"/>
              <a:t>（木）</a:t>
            </a:r>
            <a:r>
              <a:rPr lang="en-US" altLang="ja-JP" sz="1100" dirty="0"/>
              <a:t>  </a:t>
            </a:r>
            <a:r>
              <a:rPr lang="ja-JP" altLang="en-US" sz="1100" dirty="0"/>
              <a:t>　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　　　　　</a:t>
            </a:r>
            <a:r>
              <a:rPr lang="en-US" altLang="ja-JP" sz="1100" dirty="0"/>
              <a:t>1</a:t>
            </a:r>
            <a:r>
              <a:rPr lang="ja-JP" altLang="ja-JP" sz="1100" dirty="0"/>
              <a:t>月</a:t>
            </a:r>
            <a:r>
              <a:rPr lang="en-US" altLang="ja-JP" sz="1100" dirty="0"/>
              <a:t>16</a:t>
            </a:r>
            <a:r>
              <a:rPr lang="ja-JP" altLang="ja-JP" sz="1100" dirty="0"/>
              <a:t>日</a:t>
            </a:r>
            <a:r>
              <a:rPr lang="ja-JP" altLang="en-US" sz="1100" dirty="0"/>
              <a:t>（木）　　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</a:t>
            </a:r>
            <a:endParaRPr lang="ja-JP" altLang="ja-JP" sz="1100" dirty="0"/>
          </a:p>
          <a:p>
            <a:r>
              <a:rPr lang="ja-JP" altLang="en-US" sz="1100" dirty="0"/>
              <a:t>　</a:t>
            </a:r>
            <a:r>
              <a:rPr lang="en-US" altLang="ja-JP" sz="1100" dirty="0"/>
              <a:t>7</a:t>
            </a:r>
            <a:r>
              <a:rPr lang="ja-JP" altLang="ja-JP" sz="1100" dirty="0"/>
              <a:t>月</a:t>
            </a:r>
            <a:r>
              <a:rPr lang="en-US" altLang="ja-JP" sz="1100" dirty="0"/>
              <a:t>11</a:t>
            </a:r>
            <a:r>
              <a:rPr lang="ja-JP" altLang="ja-JP" sz="1100" dirty="0"/>
              <a:t>日</a:t>
            </a:r>
            <a:r>
              <a:rPr lang="en-US" altLang="ja-JP" sz="1100" dirty="0"/>
              <a:t> </a:t>
            </a:r>
            <a:r>
              <a:rPr lang="ja-JP" altLang="en-US" sz="1100" dirty="0"/>
              <a:t>（木）</a:t>
            </a:r>
            <a:r>
              <a:rPr lang="en-US" altLang="ja-JP" sz="1100" dirty="0"/>
              <a:t> </a:t>
            </a:r>
            <a:r>
              <a:rPr lang="ja-JP" altLang="ja-JP" sz="1100" dirty="0"/>
              <a:t>　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　　　　　</a:t>
            </a:r>
            <a:r>
              <a:rPr lang="en-US" altLang="ja-JP" sz="1100" dirty="0"/>
              <a:t>2</a:t>
            </a:r>
            <a:r>
              <a:rPr lang="ja-JP" altLang="en-US" sz="1100" dirty="0"/>
              <a:t>月</a:t>
            </a:r>
            <a:r>
              <a:rPr lang="en-US" altLang="ja-JP" sz="1100" dirty="0"/>
              <a:t>13</a:t>
            </a:r>
            <a:r>
              <a:rPr lang="ja-JP" altLang="en-US" sz="1100" dirty="0"/>
              <a:t>日（木）　　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</a:t>
            </a:r>
            <a:endParaRPr lang="en-US" altLang="ja-JP" sz="1100" dirty="0"/>
          </a:p>
          <a:p>
            <a:r>
              <a:rPr lang="ja-JP" altLang="en-US" sz="1100" dirty="0"/>
              <a:t>　</a:t>
            </a:r>
            <a:r>
              <a:rPr lang="en-US" altLang="ja-JP" sz="1100" dirty="0"/>
              <a:t>8</a:t>
            </a:r>
            <a:r>
              <a:rPr lang="ja-JP" altLang="en-US" sz="1100" dirty="0"/>
              <a:t>月</a:t>
            </a:r>
            <a:r>
              <a:rPr lang="en-US" altLang="ja-JP" sz="1100" dirty="0"/>
              <a:t>8</a:t>
            </a:r>
            <a:r>
              <a:rPr lang="ja-JP" altLang="en-US" sz="1100" dirty="0"/>
              <a:t>日（木）　 　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　　　　　</a:t>
            </a:r>
            <a:r>
              <a:rPr lang="en-US" altLang="ja-JP" sz="1100" dirty="0"/>
              <a:t>3</a:t>
            </a:r>
            <a:r>
              <a:rPr lang="ja-JP" altLang="en-US" sz="1100" dirty="0"/>
              <a:t>月</a:t>
            </a:r>
            <a:r>
              <a:rPr lang="en-US" altLang="ja-JP" sz="1100" dirty="0"/>
              <a:t>12</a:t>
            </a:r>
            <a:r>
              <a:rPr lang="ja-JP" altLang="en-US" sz="1100" dirty="0"/>
              <a:t>日（木）　</a:t>
            </a:r>
            <a:r>
              <a:rPr lang="ja-JP" altLang="ja-JP" sz="1100" dirty="0"/>
              <a:t>　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</a:t>
            </a:r>
            <a:endParaRPr lang="ja-JP" altLang="ja-JP" sz="1100" dirty="0"/>
          </a:p>
          <a:p>
            <a:r>
              <a:rPr lang="ja-JP" altLang="en-US" sz="1100" dirty="0"/>
              <a:t>　</a:t>
            </a:r>
            <a:r>
              <a:rPr lang="en-US" altLang="ja-JP" sz="1100" dirty="0"/>
              <a:t>9</a:t>
            </a:r>
            <a:r>
              <a:rPr lang="ja-JP" altLang="ja-JP" sz="1100" dirty="0"/>
              <a:t>月</a:t>
            </a:r>
            <a:r>
              <a:rPr lang="en-US" altLang="ja-JP" sz="1100" dirty="0"/>
              <a:t>12</a:t>
            </a:r>
            <a:r>
              <a:rPr lang="ja-JP" altLang="ja-JP" sz="1100" dirty="0"/>
              <a:t>日</a:t>
            </a:r>
            <a:r>
              <a:rPr lang="ja-JP" altLang="en-US" sz="1100" dirty="0"/>
              <a:t>（木）</a:t>
            </a:r>
            <a:r>
              <a:rPr lang="ja-JP" altLang="ja-JP" sz="1100" dirty="0"/>
              <a:t>　</a:t>
            </a:r>
            <a:r>
              <a:rPr lang="en-US" altLang="ja-JP" sz="1100" dirty="0"/>
              <a:t> </a:t>
            </a:r>
            <a:r>
              <a:rPr lang="ja-JP" altLang="ja-JP" sz="1100" dirty="0"/>
              <a:t> 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</a:t>
            </a:r>
            <a:endParaRPr lang="en-US" altLang="ja-JP" sz="1100" dirty="0"/>
          </a:p>
          <a:p>
            <a:r>
              <a:rPr lang="ja-JP" altLang="en-US" sz="1100" dirty="0"/>
              <a:t>　</a:t>
            </a:r>
            <a:r>
              <a:rPr lang="en-US" altLang="ja-JP" sz="1100" dirty="0"/>
              <a:t>10</a:t>
            </a:r>
            <a:r>
              <a:rPr lang="ja-JP" altLang="ja-JP" sz="1100" dirty="0"/>
              <a:t>月</a:t>
            </a:r>
            <a:r>
              <a:rPr lang="en-US" altLang="ja-JP" sz="1100" dirty="0"/>
              <a:t>10</a:t>
            </a:r>
            <a:r>
              <a:rPr lang="ja-JP" altLang="ja-JP" sz="1100" dirty="0"/>
              <a:t>日</a:t>
            </a:r>
            <a:r>
              <a:rPr lang="ja-JP" altLang="en-US" sz="1100" dirty="0"/>
              <a:t>（木）  </a:t>
            </a:r>
            <a:r>
              <a:rPr lang="en-US" altLang="ja-JP" sz="1100" dirty="0"/>
              <a:t> 13</a:t>
            </a:r>
            <a:r>
              <a:rPr lang="ja-JP" altLang="en-US" sz="1100" dirty="0"/>
              <a:t>時開始</a:t>
            </a:r>
            <a:endParaRPr lang="en-US" altLang="ja-JP" sz="1100" dirty="0"/>
          </a:p>
          <a:p>
            <a:r>
              <a:rPr lang="ja-JP" altLang="en-US" sz="1100" dirty="0"/>
              <a:t>　</a:t>
            </a:r>
            <a:r>
              <a:rPr lang="en-US" altLang="ja-JP" sz="1100" dirty="0"/>
              <a:t>11</a:t>
            </a:r>
            <a:r>
              <a:rPr lang="ja-JP" altLang="en-US" sz="1100" dirty="0"/>
              <a:t>月</a:t>
            </a:r>
            <a:r>
              <a:rPr lang="en-US" altLang="ja-JP" sz="1100" dirty="0"/>
              <a:t>14</a:t>
            </a:r>
            <a:r>
              <a:rPr lang="ja-JP" altLang="en-US" sz="1100" dirty="0"/>
              <a:t>日（木）   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</a:t>
            </a:r>
            <a:endParaRPr lang="en-US" altLang="ja-JP" sz="1100" dirty="0"/>
          </a:p>
          <a:p>
            <a:r>
              <a:rPr lang="ja-JP" altLang="en-US" sz="1100" dirty="0"/>
              <a:t>　</a:t>
            </a:r>
            <a:r>
              <a:rPr lang="en-US" altLang="ja-JP" sz="1100" dirty="0"/>
              <a:t>12</a:t>
            </a:r>
            <a:r>
              <a:rPr lang="ja-JP" altLang="en-US" sz="1100" dirty="0"/>
              <a:t>月</a:t>
            </a:r>
            <a:r>
              <a:rPr lang="en-US" altLang="ja-JP" sz="1100" dirty="0"/>
              <a:t>19</a:t>
            </a:r>
            <a:r>
              <a:rPr lang="ja-JP" altLang="en-US" sz="1100" dirty="0"/>
              <a:t>日（木）   </a:t>
            </a:r>
            <a:r>
              <a:rPr lang="en-US" altLang="ja-JP" sz="1100" dirty="0"/>
              <a:t>13</a:t>
            </a:r>
            <a:r>
              <a:rPr lang="ja-JP" altLang="en-US" sz="1100" dirty="0"/>
              <a:t>時開始</a:t>
            </a:r>
            <a:endParaRPr lang="en-US" altLang="ja-JP" sz="11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-4825" y="5901182"/>
            <a:ext cx="6858000" cy="252000"/>
          </a:xfrm>
          <a:prstGeom prst="rect">
            <a:avLst/>
          </a:prstGeom>
          <a:gradFill flip="none" rotWithShape="1">
            <a:gsLst>
              <a:gs pos="17000">
                <a:schemeClr val="accent2">
                  <a:lumMod val="40000"/>
                  <a:lumOff val="60000"/>
                </a:schemeClr>
              </a:gs>
              <a:gs pos="44000">
                <a:schemeClr val="accent2">
                  <a:lumMod val="75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10800000" scaled="0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■窪倖摂先生</a:t>
            </a:r>
            <a:r>
              <a:rPr lang="ja-JP" altLang="ja-JP" sz="1200" b="1" dirty="0">
                <a:solidFill>
                  <a:schemeClr val="bg1"/>
                </a:solidFill>
              </a:rPr>
              <a:t>（大楽閔堂堂主）</a:t>
            </a:r>
            <a:r>
              <a:rPr lang="ja-JP" altLang="en-US" sz="1200" b="1" dirty="0">
                <a:solidFill>
                  <a:schemeClr val="bg1"/>
                </a:solidFill>
              </a:rPr>
              <a:t>　プロフィール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-31465" y="7433303"/>
            <a:ext cx="6858000" cy="252000"/>
          </a:xfrm>
          <a:prstGeom prst="rect">
            <a:avLst/>
          </a:prstGeom>
          <a:gradFill flip="none" rotWithShape="1">
            <a:gsLst>
              <a:gs pos="17000">
                <a:schemeClr val="accent2">
                  <a:lumMod val="40000"/>
                  <a:lumOff val="60000"/>
                </a:schemeClr>
              </a:gs>
              <a:gs pos="44000">
                <a:schemeClr val="accent2">
                  <a:lumMod val="75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10800000" scaled="0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■会費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7449" y="7831805"/>
            <a:ext cx="11208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/>
              <a:t>1</a:t>
            </a:r>
            <a:r>
              <a:rPr lang="ja-JP" altLang="en-US" sz="1100" b="1" dirty="0"/>
              <a:t>回</a:t>
            </a:r>
            <a:r>
              <a:rPr lang="en-US" altLang="ja-JP" sz="1100" b="1" dirty="0"/>
              <a:t>10,800</a:t>
            </a:r>
            <a:r>
              <a:rPr lang="ja-JP" altLang="en-US" sz="1100" b="1" dirty="0"/>
              <a:t>円　</a:t>
            </a:r>
            <a:r>
              <a:rPr lang="ja-JP" altLang="ja-JP" sz="1100" b="1" dirty="0"/>
              <a:t>　</a:t>
            </a:r>
          </a:p>
        </p:txBody>
      </p:sp>
      <p:grpSp>
        <p:nvGrpSpPr>
          <p:cNvPr id="28" name="グループ化 27"/>
          <p:cNvGrpSpPr/>
          <p:nvPr/>
        </p:nvGrpSpPr>
        <p:grpSpPr>
          <a:xfrm>
            <a:off x="4797152" y="4038483"/>
            <a:ext cx="1909192" cy="1584176"/>
            <a:chOff x="8243188" y="3846580"/>
            <a:chExt cx="1909192" cy="1584176"/>
          </a:xfrm>
        </p:grpSpPr>
        <p:sp>
          <p:nvSpPr>
            <p:cNvPr id="26" name="テキスト ボックス 25"/>
            <p:cNvSpPr txBox="1"/>
            <p:nvPr/>
          </p:nvSpPr>
          <p:spPr>
            <a:xfrm>
              <a:off x="8387204" y="3914542"/>
              <a:ext cx="176517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b="1" dirty="0"/>
                <a:t>当日スケジュール：</a:t>
              </a:r>
              <a:endParaRPr lang="ja-JP" altLang="ja-JP" sz="1000" dirty="0"/>
            </a:p>
            <a:p>
              <a:r>
                <a:rPr lang="en-US" altLang="ja-JP" sz="1000" dirty="0"/>
                <a:t>13</a:t>
              </a:r>
              <a:r>
                <a:rPr lang="ja-JP" altLang="ja-JP" sz="1000" dirty="0"/>
                <a:t>：</a:t>
              </a:r>
              <a:r>
                <a:rPr lang="en-US" altLang="ja-JP" sz="1000" dirty="0"/>
                <a:t>00</a:t>
              </a:r>
              <a:r>
                <a:rPr lang="ja-JP" altLang="ja-JP" sz="1000" dirty="0"/>
                <a:t>　開会あいさつ</a:t>
              </a:r>
            </a:p>
            <a:p>
              <a:r>
                <a:rPr lang="en-US" altLang="ja-JP" sz="1000" dirty="0"/>
                <a:t>13</a:t>
              </a:r>
              <a:r>
                <a:rPr lang="ja-JP" altLang="ja-JP" sz="1000" dirty="0"/>
                <a:t>：</a:t>
              </a:r>
              <a:r>
                <a:rPr lang="en-US" altLang="ja-JP" sz="1000" dirty="0"/>
                <a:t>05</a:t>
              </a:r>
              <a:r>
                <a:rPr lang="ja-JP" altLang="ja-JP" sz="1000" dirty="0"/>
                <a:t>　</a:t>
              </a:r>
              <a:r>
                <a:rPr lang="ja-JP" altLang="en-US" sz="1000" dirty="0"/>
                <a:t>窪倖摂先生講義</a:t>
              </a:r>
              <a:endParaRPr lang="ja-JP" altLang="ja-JP" sz="1000" dirty="0"/>
            </a:p>
            <a:p>
              <a:r>
                <a:rPr lang="en-US" altLang="ja-JP" sz="1000" dirty="0"/>
                <a:t>14</a:t>
              </a:r>
              <a:r>
                <a:rPr lang="ja-JP" altLang="ja-JP" sz="1000" dirty="0"/>
                <a:t>：</a:t>
              </a:r>
              <a:r>
                <a:rPr lang="en-US" altLang="ja-JP" sz="1000" dirty="0"/>
                <a:t>35</a:t>
              </a:r>
              <a:r>
                <a:rPr lang="ja-JP" altLang="ja-JP" sz="1000" dirty="0"/>
                <a:t>　質疑応答</a:t>
              </a:r>
            </a:p>
            <a:p>
              <a:r>
                <a:rPr lang="en-US" altLang="ja-JP" sz="1000" dirty="0"/>
                <a:t>14</a:t>
              </a:r>
              <a:r>
                <a:rPr lang="ja-JP" altLang="ja-JP" sz="1000" dirty="0"/>
                <a:t>：</a:t>
              </a:r>
              <a:r>
                <a:rPr lang="en-US" altLang="ja-JP" sz="1000" dirty="0"/>
                <a:t>45</a:t>
              </a:r>
              <a:r>
                <a:rPr lang="ja-JP" altLang="ja-JP" sz="1000" dirty="0"/>
                <a:t>　</a:t>
              </a:r>
              <a:r>
                <a:rPr lang="ja-JP" altLang="en-US" sz="1000" dirty="0"/>
                <a:t>勉強会感想</a:t>
              </a:r>
              <a:endParaRPr lang="ja-JP" altLang="ja-JP" sz="1000" dirty="0"/>
            </a:p>
            <a:p>
              <a:r>
                <a:rPr lang="en-US" altLang="ja-JP" sz="1000" dirty="0"/>
                <a:t>15</a:t>
              </a:r>
              <a:r>
                <a:rPr lang="ja-JP" altLang="ja-JP" sz="1000" dirty="0"/>
                <a:t>：</a:t>
              </a:r>
              <a:r>
                <a:rPr lang="en-US" altLang="ja-JP" sz="1000" dirty="0"/>
                <a:t>15</a:t>
              </a:r>
              <a:r>
                <a:rPr lang="ja-JP" altLang="ja-JP" sz="1000" dirty="0"/>
                <a:t>　</a:t>
              </a:r>
              <a:r>
                <a:rPr lang="ja-JP" altLang="en-US" sz="1000" dirty="0"/>
                <a:t>講義終了</a:t>
              </a:r>
              <a:endParaRPr lang="ja-JP" altLang="ja-JP" sz="1000" dirty="0"/>
            </a:p>
            <a:p>
              <a:r>
                <a:rPr lang="ja-JP" altLang="en-US" sz="1000" dirty="0"/>
                <a:t>休憩</a:t>
              </a:r>
              <a:endParaRPr lang="en-US" altLang="ja-JP" sz="1000" dirty="0"/>
            </a:p>
            <a:p>
              <a:r>
                <a:rPr lang="en-US" altLang="ja-JP" sz="1000" dirty="0"/>
                <a:t>15</a:t>
              </a:r>
              <a:r>
                <a:rPr lang="ja-JP" altLang="ja-JP" sz="1000" dirty="0"/>
                <a:t>：</a:t>
              </a:r>
              <a:r>
                <a:rPr lang="en-US" altLang="ja-JP" sz="1000" dirty="0"/>
                <a:t>30</a:t>
              </a:r>
              <a:r>
                <a:rPr lang="ja-JP" altLang="ja-JP" sz="1000" dirty="0"/>
                <a:t>　</a:t>
              </a:r>
              <a:r>
                <a:rPr lang="ja-JP" altLang="en-US" sz="1000" dirty="0"/>
                <a:t>「経営者勉強会」開始</a:t>
              </a:r>
              <a:endParaRPr lang="en-US" altLang="ja-JP" sz="1000" dirty="0"/>
            </a:p>
            <a:p>
              <a:r>
                <a:rPr lang="en-US" altLang="ja-JP" sz="1000" dirty="0"/>
                <a:t>17</a:t>
              </a:r>
              <a:r>
                <a:rPr lang="ja-JP" altLang="en-US" sz="1000" dirty="0"/>
                <a:t>：</a:t>
              </a:r>
              <a:r>
                <a:rPr lang="en-US" altLang="ja-JP" sz="1000" dirty="0"/>
                <a:t>00</a:t>
              </a:r>
              <a:r>
                <a:rPr lang="ja-JP" altLang="en-US" sz="1000" dirty="0"/>
                <a:t>　「経営者勉強会」終了</a:t>
              </a:r>
              <a:endParaRPr lang="ja-JP" altLang="ja-JP" sz="1000" dirty="0"/>
            </a:p>
          </p:txBody>
        </p:sp>
        <p:sp>
          <p:nvSpPr>
            <p:cNvPr id="27" name="角丸四角形 26"/>
            <p:cNvSpPr/>
            <p:nvPr/>
          </p:nvSpPr>
          <p:spPr>
            <a:xfrm>
              <a:off x="8243188" y="3846580"/>
              <a:ext cx="1909192" cy="1584176"/>
            </a:xfrm>
            <a:prstGeom prst="roundRect">
              <a:avLst>
                <a:gd name="adj" fmla="val 4977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" name="テキスト ボックス 28"/>
          <p:cNvSpPr txBox="1"/>
          <p:nvPr/>
        </p:nvSpPr>
        <p:spPr>
          <a:xfrm>
            <a:off x="321815" y="2408459"/>
            <a:ext cx="6151440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50" b="1" dirty="0"/>
              <a:t>主たる企画内容：</a:t>
            </a:r>
            <a:endParaRPr lang="en-US" altLang="ja-JP" sz="1050" b="1" dirty="0"/>
          </a:p>
          <a:p>
            <a:r>
              <a:rPr lang="ja-JP" altLang="en-US" sz="1050" dirty="0"/>
              <a:t>　　　　成功できる経営者の条件、経営者にとっての努力・才能・運と何を意味するか、</a:t>
            </a:r>
            <a:endParaRPr lang="en-US" altLang="ja-JP" sz="1050" dirty="0"/>
          </a:p>
          <a:p>
            <a:r>
              <a:rPr lang="ja-JP" altLang="en-US" sz="1050" dirty="0"/>
              <a:t>　　　　社是・社訓・経営理念の大切さ・作成の原則、社員育成の基本を学ぶ</a:t>
            </a:r>
            <a:endParaRPr lang="en-US" altLang="ja-JP" sz="1050" dirty="0"/>
          </a:p>
          <a:p>
            <a:r>
              <a:rPr lang="ja-JP" altLang="en-US" sz="1050" dirty="0"/>
              <a:t>　　　　</a:t>
            </a:r>
            <a:r>
              <a:rPr lang="ja-JP" altLang="ja-JP" sz="1050" dirty="0"/>
              <a:t>経営者としての</a:t>
            </a:r>
            <a:r>
              <a:rPr lang="ja-JP" altLang="en-US" sz="1050" dirty="0"/>
              <a:t>正しい</a:t>
            </a:r>
            <a:r>
              <a:rPr lang="ja-JP" altLang="ja-JP" sz="1050" dirty="0"/>
              <a:t>心構え</a:t>
            </a:r>
            <a:r>
              <a:rPr lang="ja-JP" altLang="en-US" sz="1050" dirty="0"/>
              <a:t>・人間力</a:t>
            </a:r>
            <a:r>
              <a:rPr lang="ja-JP" altLang="ja-JP" sz="1050" dirty="0"/>
              <a:t>を学ぶ、</a:t>
            </a:r>
            <a:r>
              <a:rPr lang="ja-JP" altLang="en-US" sz="1050" dirty="0"/>
              <a:t>経営者としての真理を学び、迷いがなくなります</a:t>
            </a:r>
            <a:endParaRPr lang="en-US" altLang="ja-JP" sz="1050" dirty="0"/>
          </a:p>
          <a:p>
            <a:r>
              <a:rPr lang="ja-JP" altLang="en-US" sz="1050" dirty="0"/>
              <a:t>　　　　</a:t>
            </a:r>
            <a:endParaRPr lang="ja-JP" altLang="ja-JP" sz="105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02144" y="3172858"/>
            <a:ext cx="61514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50" b="1" dirty="0"/>
              <a:t>対象：</a:t>
            </a:r>
            <a:r>
              <a:rPr lang="ja-JP" altLang="en-US" sz="1050" b="1" dirty="0"/>
              <a:t>　</a:t>
            </a:r>
            <a:endParaRPr lang="en-US" altLang="ja-JP" sz="1050" b="1" dirty="0"/>
          </a:p>
          <a:p>
            <a:r>
              <a:rPr lang="ja-JP" altLang="en-US" sz="1050" b="1" dirty="0"/>
              <a:t>　　　</a:t>
            </a:r>
            <a:r>
              <a:rPr lang="ja-JP" altLang="ja-JP" sz="1050" dirty="0"/>
              <a:t>経営者、経営幹部、将来経営者を目指す者　最大</a:t>
            </a:r>
            <a:r>
              <a:rPr lang="en-US" altLang="ja-JP" sz="1050" dirty="0"/>
              <a:t>20</a:t>
            </a:r>
            <a:r>
              <a:rPr lang="ja-JP" altLang="ja-JP" sz="1050" dirty="0"/>
              <a:t>名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-27384" y="8208432"/>
            <a:ext cx="6858000" cy="252000"/>
          </a:xfrm>
          <a:prstGeom prst="rect">
            <a:avLst/>
          </a:prstGeom>
          <a:gradFill flip="none" rotWithShape="1">
            <a:gsLst>
              <a:gs pos="17000">
                <a:schemeClr val="accent2">
                  <a:lumMod val="40000"/>
                  <a:lumOff val="60000"/>
                </a:schemeClr>
              </a:gs>
              <a:gs pos="44000">
                <a:schemeClr val="accent2">
                  <a:lumMod val="75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10800000" scaled="0"/>
            <a:tileRect/>
          </a:gradFill>
        </p:spPr>
        <p:txBody>
          <a:bodyPr wrap="square" rtlCol="0" anchor="ctr" anchorCtr="0">
            <a:noAutofit/>
          </a:bodyPr>
          <a:lstStyle/>
          <a:p>
            <a:r>
              <a:rPr lang="ja-JP" altLang="en-US" sz="1200" b="1" dirty="0">
                <a:solidFill>
                  <a:schemeClr val="bg1"/>
                </a:solidFill>
              </a:rPr>
              <a:t>■問い合わせ先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B50A5F-AC25-4336-9FCB-9DA49916C7EF}"/>
              </a:ext>
            </a:extLst>
          </p:cNvPr>
          <p:cNvSpPr txBox="1"/>
          <p:nvPr/>
        </p:nvSpPr>
        <p:spPr>
          <a:xfrm>
            <a:off x="1901178" y="7728844"/>
            <a:ext cx="49519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※</a:t>
            </a:r>
            <a:r>
              <a:rPr kumimoji="1" lang="ja-JP" altLang="en-US" sz="1100" dirty="0"/>
              <a:t>「東京芳志の会２</a:t>
            </a:r>
            <a:r>
              <a:rPr lang="ja-JP" altLang="en-US" sz="1100" dirty="0"/>
              <a:t>」</a:t>
            </a:r>
            <a:r>
              <a:rPr kumimoji="1" lang="ja-JP" altLang="en-US" sz="1100" dirty="0"/>
              <a:t>会員は、経営者としての基礎勉強会「経営者勉強会」</a:t>
            </a:r>
            <a:r>
              <a:rPr lang="ja-JP" altLang="en-US" sz="1100" dirty="0"/>
              <a:t>を</a:t>
            </a:r>
            <a:endParaRPr lang="en-US" altLang="ja-JP" sz="1100" dirty="0"/>
          </a:p>
          <a:p>
            <a:r>
              <a:rPr lang="ja-JP" altLang="en-US" sz="1100" dirty="0"/>
              <a:t>　セットで受講するのが基本です。（「経営者勉強会」については別紙案内を参照）</a:t>
            </a:r>
            <a:endParaRPr kumimoji="1" lang="ja-JP" altLang="en-US" sz="11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D96E0E-E906-44A8-A1B2-D87F7648B9A0}"/>
              </a:ext>
            </a:extLst>
          </p:cNvPr>
          <p:cNvSpPr txBox="1"/>
          <p:nvPr/>
        </p:nvSpPr>
        <p:spPr>
          <a:xfrm>
            <a:off x="34906" y="6210761"/>
            <a:ext cx="6864380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ＭＳ Ｐゴシック" panose="020B0600070205080204" pitchFamily="50" charset="-128"/>
              </a:rPr>
              <a:t>熊本県出身。２０代後半に家業を継承し、業界で初めて百貨店に進出するなど、３５歳当時、年商２５億円を超え、</a:t>
            </a:r>
            <a:endParaRPr lang="en-US" altLang="ja-JP" sz="1000" dirty="0">
              <a:latin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</a:rPr>
              <a:t>県下</a:t>
            </a:r>
            <a:r>
              <a:rPr lang="en-US" altLang="ja-JP" sz="1000" dirty="0">
                <a:latin typeface="ＭＳ Ｐゴシック" panose="020B0600070205080204" pitchFamily="50" charset="-128"/>
              </a:rPr>
              <a:t>NO.</a:t>
            </a:r>
            <a:r>
              <a:rPr lang="ja-JP" altLang="en-US" sz="1000" dirty="0">
                <a:latin typeface="ＭＳ Ｐゴシック" panose="020B0600070205080204" pitchFamily="50" charset="-128"/>
              </a:rPr>
              <a:t>１のチェーン店に育てる。４０歳の時、「自分には他にやることがある」と、ゼロから再出発。５年後、平成元年に株式</a:t>
            </a:r>
            <a:endParaRPr lang="en-US" altLang="ja-JP" sz="1000" dirty="0">
              <a:latin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</a:rPr>
              <a:t>会社リンケージシステムズを設立、人間交流会を主宰する。４７歳の時、大楽閔堂において真理・実相を説かれた窪光波先生</a:t>
            </a:r>
            <a:endParaRPr lang="en-US" altLang="ja-JP" sz="1000" dirty="0">
              <a:latin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</a:rPr>
              <a:t>と出会う。自分の目指していた生き方との出会いと確信し、師の後継者として「人生とは何</a:t>
            </a:r>
            <a:r>
              <a:rPr lang="ja-JP" altLang="en-US" sz="1000" dirty="0" err="1">
                <a:latin typeface="ＭＳ Ｐゴシック" panose="020B0600070205080204" pitchFamily="50" charset="-128"/>
              </a:rPr>
              <a:t>ぞや</a:t>
            </a:r>
            <a:r>
              <a:rPr lang="ja-JP" altLang="en-US" sz="1000" dirty="0">
                <a:latin typeface="ＭＳ Ｐゴシック" panose="020B0600070205080204" pitchFamily="50" charset="-128"/>
              </a:rPr>
              <a:t>」「人間としての生き方」の勉強</a:t>
            </a:r>
            <a:endParaRPr lang="en-US" altLang="ja-JP" sz="1000" dirty="0">
              <a:latin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</a:rPr>
              <a:t>会を主宰、全力を傾け指導に当たる。現在、年齢、性別、肩書を超えて、若い男女、社会人、経営者に至るまで、幅広く指導、</a:t>
            </a:r>
            <a:endParaRPr lang="en-US" altLang="ja-JP" sz="1000" dirty="0">
              <a:latin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</a:rPr>
              <a:t>多くの勉強会を主宰。経営者を対象とした「芳志の会」を１７年間にわたり指導し、企業アドバイザーとして、経営コンサルタント</a:t>
            </a:r>
            <a:endParaRPr lang="en-US" altLang="ja-JP" sz="1000" dirty="0">
              <a:latin typeface="ＭＳ Ｐゴシック" panose="020B0600070205080204" pitchFamily="50" charset="-128"/>
            </a:endParaRPr>
          </a:p>
          <a:p>
            <a:r>
              <a:rPr lang="ja-JP" altLang="en-US" sz="1000" dirty="0">
                <a:latin typeface="ＭＳ Ｐゴシック" panose="020B0600070205080204" pitchFamily="50" charset="-128"/>
              </a:rPr>
              <a:t>として経営者を数多く指南している。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94AE3156-86FA-4BED-894B-5CCD0F4117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49" y="8508022"/>
            <a:ext cx="4247619" cy="715701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1D26349-24AA-46BE-B85B-FA963CC47600}"/>
              </a:ext>
            </a:extLst>
          </p:cNvPr>
          <p:cNvSpPr txBox="1"/>
          <p:nvPr/>
        </p:nvSpPr>
        <p:spPr>
          <a:xfrm>
            <a:off x="319202" y="5651735"/>
            <a:ext cx="59330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※</a:t>
            </a:r>
            <a:r>
              <a:rPr kumimoji="1" lang="ja-JP" altLang="en-US" sz="1100" dirty="0"/>
              <a:t>上記日程は、全て、</a:t>
            </a:r>
            <a:r>
              <a:rPr kumimoji="1" lang="en-US" altLang="ja-JP" sz="1100" dirty="0"/>
              <a:t>13</a:t>
            </a:r>
            <a:r>
              <a:rPr kumimoji="1" lang="ja-JP" altLang="en-US" sz="1100" dirty="0"/>
              <a:t>時～</a:t>
            </a:r>
            <a:r>
              <a:rPr kumimoji="1" lang="en-US" altLang="ja-JP" sz="1100" dirty="0"/>
              <a:t>15</a:t>
            </a:r>
            <a:r>
              <a:rPr kumimoji="1" lang="ja-JP" altLang="en-US" sz="1100" dirty="0"/>
              <a:t>時</a:t>
            </a:r>
            <a:r>
              <a:rPr kumimoji="1" lang="en-US" altLang="ja-JP" sz="1100" dirty="0"/>
              <a:t>15</a:t>
            </a:r>
            <a:r>
              <a:rPr kumimoji="1" lang="ja-JP" altLang="en-US" sz="1100" dirty="0"/>
              <a:t>分芳志の会講義、</a:t>
            </a:r>
            <a:r>
              <a:rPr kumimoji="1" lang="en-US" altLang="ja-JP" sz="1100" dirty="0"/>
              <a:t>15</a:t>
            </a:r>
            <a:r>
              <a:rPr kumimoji="1" lang="ja-JP" altLang="en-US" sz="1100" dirty="0"/>
              <a:t>時半～</a:t>
            </a:r>
            <a:r>
              <a:rPr kumimoji="1" lang="en-US" altLang="ja-JP" sz="1100" dirty="0"/>
              <a:t>17</a:t>
            </a:r>
            <a:r>
              <a:rPr kumimoji="1" lang="ja-JP" altLang="en-US" sz="1100" dirty="0"/>
              <a:t>時経営者勉強会となります。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433393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16909</TotalTime>
  <Words>297</Words>
  <Application>Microsoft Office PowerPoint</Application>
  <PresentationFormat>画面に合わせる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AR楷書体M印刷標準字体</vt:lpstr>
      <vt:lpstr>ＭＳ Ｐゴシック</vt:lpstr>
      <vt:lpstr>Arial</vt:lpstr>
      <vt:lpstr>Calibri</vt:lpstr>
      <vt:lpstr>Office テーマ</vt:lpstr>
      <vt:lpstr>真の経営者となるための勉強会　 「東京芳志の会２」 開講のご案内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経営実務セミナー 「小倉会」</dc:title>
  <dc:creator>maru</dc:creator>
  <cp:lastModifiedBy>一男 和田</cp:lastModifiedBy>
  <cp:revision>27</cp:revision>
  <cp:lastPrinted>2019-03-29T03:48:22Z</cp:lastPrinted>
  <dcterms:created xsi:type="dcterms:W3CDTF">2015-04-23T07:41:49Z</dcterms:created>
  <dcterms:modified xsi:type="dcterms:W3CDTF">2019-04-08T08:57:37Z</dcterms:modified>
</cp:coreProperties>
</file>